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72" r:id="rId5"/>
  </p:sldMasterIdLst>
  <p:notesMasterIdLst>
    <p:notesMasterId r:id="rId15"/>
  </p:notesMasterIdLst>
  <p:handoutMasterIdLst>
    <p:handoutMasterId r:id="rId16"/>
  </p:handoutMasterIdLst>
  <p:sldIdLst>
    <p:sldId id="256" r:id="rId6"/>
    <p:sldId id="257" r:id="rId7"/>
    <p:sldId id="259" r:id="rId8"/>
    <p:sldId id="271" r:id="rId9"/>
    <p:sldId id="272" r:id="rId10"/>
    <p:sldId id="273" r:id="rId11"/>
    <p:sldId id="274" r:id="rId12"/>
    <p:sldId id="270" r:id="rId13"/>
    <p:sldId id="269" r:id="rId14"/>
  </p:sldIdLst>
  <p:sldSz cx="9144000" cy="5143500" type="screen16x9"/>
  <p:notesSz cx="7010400" cy="9236075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1pPr>
    <a:lvl2pPr marL="389626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2pPr>
    <a:lvl3pPr marL="779252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3pPr>
    <a:lvl4pPr marL="1168878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4pPr>
    <a:lvl5pPr marL="1558503" algn="ctr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5pPr>
    <a:lvl6pPr marL="1948129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6pPr>
    <a:lvl7pPr marL="2337755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7pPr>
    <a:lvl8pPr marL="2727381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8pPr>
    <a:lvl9pPr marL="3117007" algn="l" defTabSz="779252" rtl="0" eaLnBrk="1" latinLnBrk="0" hangingPunct="1">
      <a:defRPr sz="1200" kern="1200">
        <a:solidFill>
          <a:schemeClr val="tx1"/>
        </a:solidFill>
        <a:latin typeface="Arial" pitchFamily="34" charset="0"/>
        <a:ea typeface="ヒラギノ角ゴ Pro W3" pitchFamily="12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532" userDrawn="1">
          <p15:clr>
            <a:srgbClr val="A4A3A4"/>
          </p15:clr>
        </p15:guide>
        <p15:guide id="4" orient="horz" pos="2748" userDrawn="1">
          <p15:clr>
            <a:srgbClr val="A4A3A4"/>
          </p15:clr>
        </p15:guide>
        <p15:guide id="5" orient="horz" pos="3888">
          <p15:clr>
            <a:srgbClr val="A4A3A4"/>
          </p15:clr>
        </p15:guide>
        <p15:guide id="11" pos="5760" userDrawn="1">
          <p15:clr>
            <a:srgbClr val="A4A3A4"/>
          </p15:clr>
        </p15:guide>
        <p15:guide id="15" pos="6144">
          <p15:clr>
            <a:srgbClr val="A4A3A4"/>
          </p15:clr>
        </p15:guide>
        <p15:guide id="16" orient="horz" pos="276" userDrawn="1">
          <p15:clr>
            <a:srgbClr val="A4A3A4"/>
          </p15:clr>
        </p15:guide>
        <p15:guide id="20" pos="2736" userDrawn="1">
          <p15:clr>
            <a:srgbClr val="A4A3A4"/>
          </p15:clr>
        </p15:guide>
        <p15:guide id="21" pos="5688" userDrawn="1">
          <p15:clr>
            <a:srgbClr val="A4A3A4"/>
          </p15:clr>
        </p15:guide>
        <p15:guide id="22" orient="horz" pos="1956" userDrawn="1">
          <p15:clr>
            <a:srgbClr val="A4A3A4"/>
          </p15:clr>
        </p15:guide>
        <p15:guide id="26" orient="horz" pos="3036" userDrawn="1">
          <p15:clr>
            <a:srgbClr val="A4A3A4"/>
          </p15:clr>
        </p15:guide>
        <p15:guide id="27" orient="horz" pos="1644" userDrawn="1">
          <p15:clr>
            <a:srgbClr val="A4A3A4"/>
          </p15:clr>
        </p15:guide>
        <p15:guide id="28" orient="horz" pos="1860" userDrawn="1">
          <p15:clr>
            <a:srgbClr val="A4A3A4"/>
          </p15:clr>
        </p15:guide>
        <p15:guide id="29" pos="2880" userDrawn="1">
          <p15:clr>
            <a:srgbClr val="A4A3A4"/>
          </p15:clr>
        </p15:guide>
        <p15:guide id="31" orient="horz" pos="804" userDrawn="1">
          <p15:clr>
            <a:srgbClr val="A4A3A4"/>
          </p15:clr>
        </p15:guide>
        <p15:guide id="32" pos="5448" userDrawn="1">
          <p15:clr>
            <a:srgbClr val="A4A3A4"/>
          </p15:clr>
        </p15:guide>
        <p15:guide id="33" pos="480" userDrawn="1">
          <p15:clr>
            <a:srgbClr val="A4A3A4"/>
          </p15:clr>
        </p15:guide>
        <p15:guide id="34" pos="336" userDrawn="1">
          <p15:clr>
            <a:srgbClr val="A4A3A4"/>
          </p15:clr>
        </p15:guide>
        <p15:guide id="35" orient="horz" pos="348" userDrawn="1">
          <p15:clr>
            <a:srgbClr val="A4A3A4"/>
          </p15:clr>
        </p15:guide>
        <p15:guide id="36" orient="horz" pos="2169">
          <p15:clr>
            <a:srgbClr val="A4A3A4"/>
          </p15:clr>
        </p15:guide>
        <p15:guide id="37" orient="horz" pos="3239">
          <p15:clr>
            <a:srgbClr val="A4A3A4"/>
          </p15:clr>
        </p15:guide>
        <p15:guide id="38" orient="horz" pos="606">
          <p15:clr>
            <a:srgbClr val="A4A3A4"/>
          </p15:clr>
        </p15:guide>
        <p15:guide id="39" orient="horz" pos="2772">
          <p15:clr>
            <a:srgbClr val="A4A3A4"/>
          </p15:clr>
        </p15:guide>
        <p15:guide id="40" pos="5759">
          <p15:clr>
            <a:srgbClr val="A4A3A4"/>
          </p15:clr>
        </p15:guide>
        <p15:guide id="41" pos="5700">
          <p15:clr>
            <a:srgbClr val="A4A3A4"/>
          </p15:clr>
        </p15:guide>
        <p15:guide id="42" pos="2944">
          <p15:clr>
            <a:srgbClr val="A4A3A4"/>
          </p15:clr>
        </p15:guide>
        <p15:guide id="43" pos="4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CC00"/>
    <a:srgbClr val="00CCFF"/>
    <a:srgbClr val="00008C"/>
    <a:srgbClr val="001EFF"/>
    <a:srgbClr val="F46E00"/>
    <a:srgbClr val="9AF7FF"/>
    <a:srgbClr val="F2F2F2"/>
    <a:srgbClr val="D9D9D9"/>
    <a:srgbClr val="2C2D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28" autoAdjust="0"/>
    <p:restoredTop sz="92920" autoAdjust="0"/>
  </p:normalViewPr>
  <p:slideViewPr>
    <p:cSldViewPr snapToGrid="0">
      <p:cViewPr varScale="1">
        <p:scale>
          <a:sx n="91" d="100"/>
          <a:sy n="91" d="100"/>
        </p:scale>
        <p:origin x="540" y="84"/>
      </p:cViewPr>
      <p:guideLst>
        <p:guide orient="horz" pos="2532"/>
        <p:guide orient="horz" pos="2748"/>
        <p:guide orient="horz" pos="3888"/>
        <p:guide pos="5760"/>
        <p:guide pos="6144"/>
        <p:guide orient="horz" pos="276"/>
        <p:guide pos="2736"/>
        <p:guide pos="5688"/>
        <p:guide orient="horz" pos="1956"/>
        <p:guide orient="horz" pos="3036"/>
        <p:guide orient="horz" pos="1644"/>
        <p:guide orient="horz" pos="1860"/>
        <p:guide pos="2880"/>
        <p:guide orient="horz" pos="804"/>
        <p:guide pos="5448"/>
        <p:guide pos="480"/>
        <p:guide pos="336"/>
        <p:guide orient="horz" pos="348"/>
        <p:guide orient="horz" pos="2169"/>
        <p:guide orient="horz" pos="3239"/>
        <p:guide orient="horz" pos="606"/>
        <p:guide orient="horz" pos="2772"/>
        <p:guide pos="5759"/>
        <p:guide pos="5700"/>
        <p:guide pos="2944"/>
        <p:guide pos="4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66" y="-120"/>
      </p:cViewPr>
      <p:guideLst>
        <p:guide orient="horz" pos="2909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2"/>
            <a:ext cx="3047645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t" anchorCtr="0" compatLnSpc="1">
            <a:prstTxWarp prst="textNoShape">
              <a:avLst/>
            </a:prstTxWarp>
          </a:bodyPr>
          <a:lstStyle>
            <a:lvl1pPr algn="l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756" y="2"/>
            <a:ext cx="3047644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t" anchorCtr="0" compatLnSpc="1">
            <a:prstTxWarp prst="textNoShape">
              <a:avLst/>
            </a:prstTxWarp>
          </a:bodyPr>
          <a:lstStyle>
            <a:lvl1pPr algn="r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8781867"/>
            <a:ext cx="3047645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b" anchorCtr="0" compatLnSpc="1">
            <a:prstTxWarp prst="textNoShape">
              <a:avLst/>
            </a:prstTxWarp>
          </a:bodyPr>
          <a:lstStyle>
            <a:lvl1pPr algn="l" defTabSz="873824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174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756" y="8781867"/>
            <a:ext cx="3047644" cy="454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7335" tIns="43666" rIns="87335" bIns="43666" numCol="1" anchor="b" anchorCtr="0" compatLnSpc="1">
            <a:prstTxWarp prst="textNoShape">
              <a:avLst/>
            </a:prstTxWarp>
          </a:bodyPr>
          <a:lstStyle>
            <a:lvl1pPr algn="r" defTabSz="873824">
              <a:defRPr sz="1100" smtClean="0"/>
            </a:lvl1pPr>
          </a:lstStyle>
          <a:p>
            <a:pPr>
              <a:defRPr/>
            </a:pPr>
            <a:fld id="{DA6835A3-9366-4C20-B248-0AC9C46AA67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07233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" y="0"/>
            <a:ext cx="3036205" cy="46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>
            <a:lvl1pPr algn="l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3" y="0"/>
            <a:ext cx="3036205" cy="460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>
            <a:lvl1pPr algn="r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27038" y="693738"/>
            <a:ext cx="6156325" cy="34639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99407" y="4387248"/>
            <a:ext cx="5611588" cy="4154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297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3" y="8775968"/>
            <a:ext cx="3036205" cy="45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b" anchorCtr="0" compatLnSpc="1">
            <a:prstTxWarp prst="textNoShape">
              <a:avLst/>
            </a:prstTxWarp>
          </a:bodyPr>
          <a:lstStyle>
            <a:lvl1pPr algn="l" defTabSz="889540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97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3" y="8775968"/>
            <a:ext cx="3036205" cy="458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8989" tIns="44493" rIns="88989" bIns="44493" numCol="1" anchor="b" anchorCtr="0" compatLnSpc="1">
            <a:prstTxWarp prst="textNoShape">
              <a:avLst/>
            </a:prstTxWarp>
          </a:bodyPr>
          <a:lstStyle>
            <a:lvl1pPr algn="r" defTabSz="889540">
              <a:defRPr sz="1100" smtClean="0"/>
            </a:lvl1pPr>
          </a:lstStyle>
          <a:p>
            <a:pPr>
              <a:defRPr/>
            </a:pPr>
            <a:fld id="{C0C428FF-E08F-45DE-BAC9-258D4444EC1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449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1pPr>
    <a:lvl2pPr marL="389626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2pPr>
    <a:lvl3pPr marL="779252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3pPr>
    <a:lvl4pPr marL="1168878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4pPr>
    <a:lvl5pPr marL="1558503" algn="l" rtl="0" eaLnBrk="0" fontAlgn="base" hangingPunct="0">
      <a:spcBef>
        <a:spcPct val="30000"/>
      </a:spcBef>
      <a:spcAft>
        <a:spcPct val="0"/>
      </a:spcAft>
      <a:defRPr sz="1000" kern="1200">
        <a:solidFill>
          <a:schemeClr val="tx1"/>
        </a:solidFill>
        <a:latin typeface="Arial" pitchFamily="34" charset="0"/>
        <a:ea typeface="ヒラギノ角ゴ Pro W3" pitchFamily="124" charset="-128"/>
        <a:cs typeface="Geneva" pitchFamily="34" charset="0"/>
      </a:defRPr>
    </a:lvl5pPr>
    <a:lvl6pPr marL="1948129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37755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27381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17007" algn="l" defTabSz="779252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C428FF-E08F-45DE-BAC9-258D4444EC1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027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" y="456328"/>
            <a:ext cx="9153331" cy="46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84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348105" y="3230193"/>
            <a:ext cx="5556738" cy="221456"/>
          </a:xfrm>
          <a:ln>
            <a:noFill/>
          </a:ln>
        </p:spPr>
        <p:txBody>
          <a:bodyPr anchor="ctr" anchorCtr="0"/>
          <a:lstStyle>
            <a:lvl1pPr marL="0" indent="0">
              <a:buFont typeface="Symbol" pitchFamily="18" charset="2"/>
              <a:buNone/>
              <a:defRPr sz="1600" b="0" i="0">
                <a:solidFill>
                  <a:srgbClr val="ED8B00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Subtitle Style</a:t>
            </a:r>
          </a:p>
        </p:txBody>
      </p:sp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8105" y="2269550"/>
            <a:ext cx="5561624" cy="43088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t"/>
          <a:lstStyle>
            <a:lvl1pPr>
              <a:defRPr sz="27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57650" y="4561890"/>
            <a:ext cx="1369306" cy="25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3247" y="267475"/>
            <a:ext cx="689056" cy="51062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34" y="267475"/>
            <a:ext cx="864729" cy="62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05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189" y="940222"/>
            <a:ext cx="8615227" cy="372508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878" y="240427"/>
            <a:ext cx="8024283" cy="384721"/>
          </a:xfrm>
          <a:noFill/>
          <a:ln>
            <a:noFill/>
          </a:ln>
        </p:spPr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 userDrawn="1"/>
        </p:nvSpPr>
        <p:spPr>
          <a:xfrm>
            <a:off x="8499435" y="4824116"/>
            <a:ext cx="364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8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43291" y="681005"/>
            <a:ext cx="7964402" cy="188523"/>
          </a:xfrm>
        </p:spPr>
        <p:txBody>
          <a:bodyPr/>
          <a:lstStyle>
            <a:lvl1pPr marL="0" indent="0">
              <a:buNone/>
              <a:defRPr sz="1200" b="0" baseline="0">
                <a:solidFill>
                  <a:srgbClr val="ED8B00"/>
                </a:solidFill>
              </a:defRPr>
            </a:lvl1pPr>
          </a:lstStyle>
          <a:p>
            <a:pPr lvl="0"/>
            <a:r>
              <a:rPr lang="en-US" dirty="0" smtClean="0"/>
              <a:t>Secondary title place holder</a:t>
            </a:r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  <a:endParaRPr lang="en-US" sz="8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6109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0677" y="971550"/>
            <a:ext cx="4290646" cy="36576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12677" y="971550"/>
            <a:ext cx="4290646" cy="365760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6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 userDrawn="1"/>
        </p:nvSpPr>
        <p:spPr>
          <a:xfrm>
            <a:off x="8499435" y="4824116"/>
            <a:ext cx="36470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9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  <a:endParaRPr lang="en-US" sz="8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78163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Picture 14" descr="C:\Users\10630824\Desktop\Microot template\poly.emf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332" y="456328"/>
            <a:ext cx="9153331" cy="467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83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1348105" y="2269550"/>
            <a:ext cx="5561624" cy="430887"/>
          </a:xfrm>
          <a:noFill/>
          <a:ln w="9525">
            <a:noFill/>
            <a:miter lim="800000"/>
            <a:headEnd/>
            <a:tailEnd/>
          </a:ln>
          <a:extLst/>
        </p:spPr>
        <p:txBody>
          <a:bodyPr anchor="t"/>
          <a:lstStyle>
            <a:lvl1pPr>
              <a:defRPr sz="2700" b="0" i="0">
                <a:solidFill>
                  <a:srgbClr val="2C2D8B"/>
                </a:solidFill>
                <a:latin typeface="Calibri Light"/>
                <a:cs typeface="Calibri Light"/>
              </a:defRPr>
            </a:lvl1pPr>
          </a:lstStyle>
          <a:p>
            <a:pPr lvl="0"/>
            <a:r>
              <a:rPr lang="en-US" noProof="0" dirty="0" smtClean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15320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5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 userDrawn="1"/>
        </p:nvSpPr>
        <p:spPr>
          <a:xfrm>
            <a:off x="8483655" y="4824116"/>
            <a:ext cx="396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/>
                <a:cs typeface="Calibri Light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/>
              <a:cs typeface="Calibri Light"/>
            </a:endParaRPr>
          </a:p>
        </p:txBody>
      </p:sp>
      <p:pic>
        <p:nvPicPr>
          <p:cNvPr id="7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25392" y="-30236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  <a:endParaRPr lang="en-US" sz="8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pic>
        <p:nvPicPr>
          <p:cNvPr id="9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2343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14E39C5E-3938-484F-9F2C-43A53F2F2C23}" type="datetimeFigureOut">
              <a:rPr lang="en-US" smtClean="0"/>
              <a:t>10/12/2017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2F87D1DA-C60F-764E-8590-C8E0B173BB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5627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84"/>
          <p:cNvSpPr>
            <a:spLocks noGrp="1" noChangeArrowheads="1"/>
          </p:cNvSpPr>
          <p:nvPr>
            <p:ph type="body" idx="1"/>
          </p:nvPr>
        </p:nvSpPr>
        <p:spPr bwMode="gray">
          <a:xfrm>
            <a:off x="258189" y="731070"/>
            <a:ext cx="8615227" cy="3934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29" name="Rectangle 83"/>
          <p:cNvSpPr>
            <a:spLocks noGrp="1" noChangeArrowheads="1"/>
          </p:cNvSpPr>
          <p:nvPr>
            <p:ph type="title"/>
          </p:nvPr>
        </p:nvSpPr>
        <p:spPr bwMode="gray">
          <a:xfrm>
            <a:off x="269878" y="240427"/>
            <a:ext cx="8594260" cy="38472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3086252" y="4849624"/>
            <a:ext cx="295909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 smtClean="0">
                <a:solidFill>
                  <a:srgbClr val="7C7C7C"/>
                </a:solidFill>
                <a:latin typeface="Calibri Light"/>
                <a:cs typeface="Calibri Light"/>
              </a:rPr>
              <a:t>©Larsen &amp; Toubro Infotech Ltd. Privileged and Confidential</a:t>
            </a:r>
            <a:endParaRPr lang="en-US" sz="800" dirty="0">
              <a:solidFill>
                <a:srgbClr val="7C7C7C"/>
              </a:solidFill>
              <a:latin typeface="Calibri Light"/>
              <a:cs typeface="Calibri Light"/>
            </a:endParaRPr>
          </a:p>
        </p:txBody>
      </p:sp>
      <p:pic>
        <p:nvPicPr>
          <p:cNvPr id="2" name="Picture 2" descr="C:\Users\10630824\Desktop\Microot template\LTI logo (2)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04" y="4755049"/>
            <a:ext cx="426695" cy="24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10630824\Desktop\Microot template\corners (3).png"/>
          <p:cNvPicPr>
            <a:picLocks noChangeAspect="1" noChangeArrowheads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6377" y="3907747"/>
            <a:ext cx="1430176" cy="164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 userDrawn="1"/>
        </p:nvSpPr>
        <p:spPr>
          <a:xfrm>
            <a:off x="8483655" y="4824116"/>
            <a:ext cx="3962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C5957C0-C9FD-924F-A662-3B71DAE40C56}" type="slidenum">
              <a:rPr kumimoji="0" lang="uk-UA" sz="14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charset="0"/>
                <a:ea typeface="Calibri Light" charset="0"/>
                <a:cs typeface="Calibri Light" charset="0"/>
              </a:rPr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uk-UA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charset="0"/>
              <a:ea typeface="Calibri Light" charset="0"/>
              <a:cs typeface="Calibri Light" charset="0"/>
            </a:endParaRPr>
          </a:p>
        </p:txBody>
      </p:sp>
      <p:pic>
        <p:nvPicPr>
          <p:cNvPr id="1028" name="Picture 4" descr="C:\Users\10630824\Desktop\Microot template\corners (2).png"/>
          <p:cNvPicPr>
            <a:picLocks noChangeAspect="1" noChangeArrowheads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8304" y="-37324"/>
            <a:ext cx="688705" cy="69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61" r:id="rId2"/>
    <p:sldLayoutId id="2147483663" r:id="rId3"/>
    <p:sldLayoutId id="2147483680" r:id="rId4"/>
    <p:sldLayoutId id="2147483665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500" b="0" i="0" baseline="0">
          <a:solidFill>
            <a:srgbClr val="2C2D8B"/>
          </a:solidFill>
          <a:latin typeface="Calibri Light"/>
          <a:ea typeface="+mj-ea"/>
          <a:cs typeface="Calibri Light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STKaiti" pitchFamily="2" charset="-122"/>
          <a:cs typeface="Geneva" pitchFamily="34" charset="0"/>
        </a:defRPr>
      </a:lvl5pPr>
      <a:lvl6pPr marL="389626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6pPr>
      <a:lvl7pPr marL="779252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7pPr>
      <a:lvl8pPr marL="1168878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8pPr>
      <a:lvl9pPr marL="1558503" algn="l" rtl="0" eaLnBrk="0" fontAlgn="base" hangingPunct="0">
        <a:spcBef>
          <a:spcPct val="0"/>
        </a:spcBef>
        <a:spcAft>
          <a:spcPct val="0"/>
        </a:spcAft>
        <a:defRPr sz="2000">
          <a:solidFill>
            <a:schemeClr val="accent1"/>
          </a:solidFill>
          <a:latin typeface="Arial" pitchFamily="34" charset="0"/>
          <a:ea typeface="ヒラギノ角ゴ Pro W3" pitchFamily="124" charset="-128"/>
          <a:cs typeface="Geneva" pitchFamily="34" charset="0"/>
        </a:defRPr>
      </a:lvl9pPr>
    </p:titleStyle>
    <p:bodyStyle>
      <a:lvl1pPr marL="146110" indent="-146110" algn="l" defTabSz="1566621" rtl="0" eaLnBrk="0" fontAlgn="base" hangingPunct="0">
        <a:spcBef>
          <a:spcPct val="75000"/>
        </a:spcBef>
        <a:spcAft>
          <a:spcPct val="0"/>
        </a:spcAft>
        <a:buClrTx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1pPr>
      <a:lvl2pPr marL="293573" indent="-146110" algn="l" defTabSz="1566621" rtl="0" eaLnBrk="0" fontAlgn="base" hangingPunct="0">
        <a:spcBef>
          <a:spcPct val="25000"/>
        </a:spcBef>
        <a:spcAft>
          <a:spcPct val="0"/>
        </a:spcAft>
        <a:buClrTx/>
        <a:buSzPct val="80000"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2pPr>
      <a:lvl3pPr marL="441035" indent="-146110" algn="l" defTabSz="1566621" rtl="0" eaLnBrk="0" fontAlgn="base" hangingPunct="0">
        <a:spcBef>
          <a:spcPct val="25000"/>
        </a:spcBef>
        <a:spcAft>
          <a:spcPct val="0"/>
        </a:spcAft>
        <a:buClrTx/>
        <a:buSzPct val="70000"/>
        <a:buFont typeface="Wingdings" charset="2"/>
        <a:buChar char="§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3pPr>
      <a:lvl4pPr marL="584439" indent="-142052" algn="l" defTabSz="1566621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4pPr>
      <a:lvl5pPr marL="726490" indent="-140698" algn="l" defTabSz="1566621" rtl="0" eaLnBrk="0" fontAlgn="base" hangingPunct="0">
        <a:spcBef>
          <a:spcPct val="25000"/>
        </a:spcBef>
        <a:spcAft>
          <a:spcPct val="0"/>
        </a:spcAft>
        <a:buClrTx/>
        <a:buFont typeface="Arial"/>
        <a:buChar char="•"/>
        <a:defRPr sz="1600" b="0" i="0">
          <a:solidFill>
            <a:srgbClr val="000000"/>
          </a:solidFill>
          <a:latin typeface="Calibri Light"/>
          <a:ea typeface="+mn-ea"/>
          <a:cs typeface="Calibri Light"/>
        </a:defRPr>
      </a:lvl5pPr>
      <a:lvl6pPr marL="1116116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6pPr>
      <a:lvl7pPr marL="1505742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7pPr>
      <a:lvl8pPr marL="1895368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8pPr>
      <a:lvl9pPr marL="2284994" indent="-140698" algn="l" defTabSz="1566621" rtl="0" eaLnBrk="0" fontAlgn="base" hangingPunct="0">
        <a:spcBef>
          <a:spcPct val="25000"/>
        </a:spcBef>
        <a:spcAft>
          <a:spcPct val="0"/>
        </a:spcAft>
        <a:buClr>
          <a:schemeClr val="tx2"/>
        </a:buClr>
        <a:buFont typeface="Symbol" pitchFamily="18" charset="2"/>
        <a:buChar char="·"/>
        <a:defRPr sz="1200">
          <a:solidFill>
            <a:srgbClr val="53565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9626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79252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68878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58503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8129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337755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27381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117007" algn="l" defTabSz="779252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6114" y="1785786"/>
            <a:ext cx="2191771" cy="157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43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q0ElHtuAAE&amp;spfreload=10" TargetMode="External"/><Relationship Id="rId2" Type="http://schemas.openxmlformats.org/officeDocument/2006/relationships/hyperlink" Target="https://github.com/luckyhegde/IoT_motionDetec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48105" y="2269550"/>
            <a:ext cx="5561624" cy="830997"/>
          </a:xfrm>
        </p:spPr>
        <p:txBody>
          <a:bodyPr/>
          <a:lstStyle/>
          <a:p>
            <a:r>
              <a:rPr lang="en-US" dirty="0" err="1" smtClean="0">
                <a:cs typeface="Arial" charset="0"/>
              </a:rPr>
              <a:t>PoC</a:t>
            </a:r>
            <a:r>
              <a:rPr lang="en-US" dirty="0" smtClean="0">
                <a:cs typeface="Arial" charset="0"/>
              </a:rPr>
              <a:t>: Motion Detection &amp; Real-time Monitor- </a:t>
            </a:r>
            <a:r>
              <a:rPr lang="en-US" dirty="0" err="1" smtClean="0">
                <a:cs typeface="Arial" charset="0"/>
              </a:rPr>
              <a:t>IoT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Requirement/Use case Scenario 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Monitoring the Human activity with PIR/Ultrasonic within the range (default 2feet)</a:t>
            </a:r>
          </a:p>
          <a:p>
            <a:r>
              <a:rPr lang="en-US" dirty="0" smtClean="0"/>
              <a:t>Refresh interval of 1minute &amp; update/log the sensor data to DB/sheets</a:t>
            </a:r>
          </a:p>
          <a:p>
            <a:r>
              <a:rPr lang="en-US" dirty="0" smtClean="0"/>
              <a:t>Will connect to Wi-Fi &amp; can be manageable through remote access</a:t>
            </a:r>
          </a:p>
          <a:p>
            <a:r>
              <a:rPr lang="en-US" dirty="0" smtClean="0"/>
              <a:t>User friendly interface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Software Used:</a:t>
            </a:r>
          </a:p>
          <a:p>
            <a:r>
              <a:rPr lang="en-US" b="1" dirty="0" smtClean="0"/>
              <a:t>Arduino IDE</a:t>
            </a:r>
          </a:p>
          <a:p>
            <a:r>
              <a:rPr lang="en-US" b="1" dirty="0" smtClean="0"/>
              <a:t>Terminal-for serial Communication</a:t>
            </a:r>
          </a:p>
          <a:p>
            <a:r>
              <a:rPr lang="en-US" b="1" dirty="0" smtClean="0"/>
              <a:t>Web browser for remote monitoring</a:t>
            </a:r>
          </a:p>
          <a:p>
            <a:r>
              <a:rPr lang="en-US" b="1" dirty="0" smtClean="0"/>
              <a:t>IFTTT portal for DB update &amp; log in Google Spreadsheet</a:t>
            </a:r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pPr marL="0" indent="0">
              <a:buNone/>
            </a:pP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b="1" dirty="0" smtClean="0"/>
              <a:t>Hardware Used:</a:t>
            </a:r>
          </a:p>
          <a:p>
            <a:r>
              <a:rPr lang="en-US" b="1" dirty="0" err="1" smtClean="0"/>
              <a:t>NodeMCU</a:t>
            </a:r>
            <a:r>
              <a:rPr lang="en-US" b="1" dirty="0" smtClean="0"/>
              <a:t>/ESP32/ESP8266</a:t>
            </a:r>
          </a:p>
          <a:p>
            <a:r>
              <a:rPr lang="en-US" b="1" dirty="0" smtClean="0"/>
              <a:t>Ultrasonic Sensor/PIR</a:t>
            </a:r>
          </a:p>
          <a:p>
            <a:r>
              <a:rPr lang="en-US" b="1" dirty="0" smtClean="0"/>
              <a:t>OLED Display</a:t>
            </a:r>
          </a:p>
          <a:p>
            <a:r>
              <a:rPr lang="en-US" b="1" dirty="0" err="1" smtClean="0"/>
              <a:t>Neopixel</a:t>
            </a:r>
            <a:endParaRPr lang="en-US" b="1" dirty="0" smtClean="0"/>
          </a:p>
          <a:p>
            <a:endParaRPr lang="en-US" b="1" dirty="0" smtClean="0"/>
          </a:p>
          <a:p>
            <a:endParaRPr lang="en-US" b="1" dirty="0" smtClean="0"/>
          </a:p>
          <a:p>
            <a:pPr marL="0" indent="0">
              <a:buNone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&amp; Hardware requirements: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0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Working</a:t>
            </a:r>
            <a:r>
              <a:rPr lang="en-US" dirty="0" smtClean="0"/>
              <a:t>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Once the System boots asks the user to set the range for motion detection &amp; tracking for Ultrasonic Sensor &amp; default value is 60cm if user fails to provide any input.</a:t>
            </a:r>
          </a:p>
          <a:p>
            <a:r>
              <a:rPr lang="en-US" dirty="0" smtClean="0"/>
              <a:t>Once the Range is set, the module connects to Wi-Fi available or opens server for configuring it. Once connected, Network details are sent to the log and monitor is initialized to 0 sec.</a:t>
            </a:r>
          </a:p>
          <a:p>
            <a:r>
              <a:rPr lang="en-US" dirty="0" smtClean="0"/>
              <a:t>If there is any movement within the Specified range the movement time is logged &amp; the time is set on with OLED &amp; terminal displaying object distance &amp; change status.</a:t>
            </a:r>
          </a:p>
          <a:p>
            <a:r>
              <a:rPr lang="en-US" dirty="0" smtClean="0"/>
              <a:t>Once the object remains still , log is updated as object is stationary &amp; if movement detected updated as moving , &amp; if the sensor value goes Out of range the log will be updated as movement ended with time. 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18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40222"/>
            <a:ext cx="1996966" cy="17714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155" y="940222"/>
            <a:ext cx="2243273" cy="17316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615" y="940221"/>
            <a:ext cx="1520963" cy="177144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027" y="889097"/>
            <a:ext cx="2075957" cy="17236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 flipV="1">
            <a:off x="1443117" y="2857289"/>
            <a:ext cx="1909683" cy="15150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6954" y="3155203"/>
            <a:ext cx="2640283" cy="121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45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69878" y="240427"/>
            <a:ext cx="8024283" cy="384721"/>
          </a:xfrm>
        </p:spPr>
        <p:txBody>
          <a:bodyPr/>
          <a:lstStyle/>
          <a:p>
            <a:r>
              <a:rPr lang="en-US" dirty="0" smtClean="0"/>
              <a:t>Useful Links: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1400" b="1" dirty="0" smtClean="0"/>
              <a:t>Project at </a:t>
            </a:r>
            <a:r>
              <a:rPr lang="en-US" sz="1400" b="1" dirty="0" err="1" smtClean="0"/>
              <a:t>GitHub</a:t>
            </a:r>
            <a:r>
              <a:rPr lang="en-US" sz="1400" b="1" dirty="0" smtClean="0"/>
              <a:t> </a:t>
            </a:r>
            <a:r>
              <a:rPr lang="en-US" sz="1400" dirty="0" smtClean="0"/>
              <a:t>:  </a:t>
            </a:r>
            <a:r>
              <a:rPr lang="en-US" sz="1400" dirty="0" smtClean="0">
                <a:hlinkClick r:id="rId2"/>
              </a:rPr>
              <a:t>https</a:t>
            </a:r>
            <a:r>
              <a:rPr lang="en-US" sz="1400" dirty="0">
                <a:hlinkClick r:id="rId2"/>
              </a:rPr>
              <a:t>://</a:t>
            </a:r>
            <a:r>
              <a:rPr lang="en-US" sz="1400" dirty="0" smtClean="0">
                <a:hlinkClick r:id="rId2"/>
              </a:rPr>
              <a:t>github.com/luckyhegde/IoT_motionDetect</a:t>
            </a:r>
            <a:endParaRPr lang="en-US" sz="1400" dirty="0" smtClean="0"/>
          </a:p>
          <a:p>
            <a:r>
              <a:rPr lang="en-US" sz="1400" b="1" dirty="0" smtClean="0"/>
              <a:t>Sensor Test Demo</a:t>
            </a:r>
            <a:r>
              <a:rPr lang="en-US" sz="1400" b="1" dirty="0"/>
              <a:t>:  </a:t>
            </a:r>
            <a:r>
              <a:rPr lang="en-US" sz="1400" dirty="0"/>
              <a:t>https://drive.google.com/file/d/1ocgOogTmNW1jOErWXhXUah6JZIyoyKF_JA/view?usp=drivesdk</a:t>
            </a:r>
            <a:endParaRPr lang="en-US" sz="1400" dirty="0" smtClean="0"/>
          </a:p>
          <a:p>
            <a:r>
              <a:rPr lang="en-US" sz="1400" b="1" dirty="0" smtClean="0"/>
              <a:t>Google Sheets Live </a:t>
            </a:r>
            <a:r>
              <a:rPr lang="en-US" sz="1400" b="1" dirty="0"/>
              <a:t>Tracking log</a:t>
            </a:r>
            <a:r>
              <a:rPr lang="en-US" sz="1400" b="1" dirty="0" smtClean="0"/>
              <a:t>: </a:t>
            </a:r>
            <a:r>
              <a:rPr lang="en-US" sz="1400" dirty="0"/>
              <a:t>https://</a:t>
            </a:r>
            <a:r>
              <a:rPr lang="en-US" sz="1400" dirty="0" smtClean="0"/>
              <a:t>docs.google.com/spreadsheets/d/1gLy72Hyv9pIiLP000G9ve50rjXolW3MxVHIkJmcnac/edit?usp=drivesdk</a:t>
            </a:r>
            <a:endParaRPr lang="en-US" sz="1400" dirty="0"/>
          </a:p>
          <a:p>
            <a:r>
              <a:rPr lang="en-US" sz="1400" b="1" dirty="0" smtClean="0"/>
              <a:t>Google Sheets Network </a:t>
            </a:r>
            <a:r>
              <a:rPr lang="en-US" sz="1400" b="1" dirty="0"/>
              <a:t>log</a:t>
            </a:r>
            <a:r>
              <a:rPr lang="en-US" sz="1400" dirty="0"/>
              <a:t>: https://</a:t>
            </a:r>
            <a:r>
              <a:rPr lang="en-US" sz="1400" dirty="0" smtClean="0"/>
              <a:t>docs.google.com/spreadsheets/d/15ni_hzESHktnZTg3XefFrkcswfWoIqXBWj_Dnj1Mog/edit?usp=drivesdk</a:t>
            </a:r>
          </a:p>
          <a:p>
            <a:r>
              <a:rPr lang="en-US" sz="1400" b="1" dirty="0" smtClean="0"/>
              <a:t>Prototype demo</a:t>
            </a:r>
            <a:r>
              <a:rPr lang="en-US" sz="1400" dirty="0" smtClean="0"/>
              <a:t>: </a:t>
            </a:r>
            <a:r>
              <a:rPr lang="en-IN" sz="1400" dirty="0">
                <a:hlinkClick r:id="rId3"/>
              </a:rPr>
              <a:t>https://</a:t>
            </a:r>
            <a:r>
              <a:rPr lang="en-IN" sz="1400" dirty="0" smtClean="0">
                <a:hlinkClick r:id="rId3"/>
              </a:rPr>
              <a:t>www.youtube.com/watch?v=rq0ElHtuAAE&amp;spfreload=10</a:t>
            </a:r>
            <a:endParaRPr lang="en-IN" sz="1400" dirty="0" smtClean="0"/>
          </a:p>
          <a:p>
            <a:pPr marL="0" indent="0">
              <a:buNone/>
            </a:pPr>
            <a:endParaRPr lang="en-US" sz="14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134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Demo: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125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48105" y="2269550"/>
            <a:ext cx="6061688" cy="2908489"/>
          </a:xfrm>
        </p:spPr>
        <p:txBody>
          <a:bodyPr/>
          <a:lstStyle/>
          <a:p>
            <a:r>
              <a:rPr lang="en-US" dirty="0" smtClean="0"/>
              <a:t>Thank You </a:t>
            </a:r>
            <a:r>
              <a:rPr lang="en-US" dirty="0" smtClean="0">
                <a:sym typeface="Wingdings" panose="05000000000000000000" pitchFamily="2" charset="2"/>
              </a:rPr>
              <a:t></a:t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/>
            </a:r>
            <a:br>
              <a:rPr lang="en-US" dirty="0">
                <a:sym typeface="Wingdings" panose="05000000000000000000" pitchFamily="2" charset="2"/>
              </a:rPr>
            </a:br>
            <a:r>
              <a:rPr lang="en-US" dirty="0" smtClean="0">
                <a:sym typeface="Wingdings" panose="05000000000000000000" pitchFamily="2" charset="2"/>
              </a:rPr>
              <a:t>				</a:t>
            </a:r>
            <a:r>
              <a:rPr lang="en-US" sz="2000" dirty="0" smtClean="0">
                <a:sym typeface="Wingdings" panose="05000000000000000000" pitchFamily="2" charset="2"/>
              </a:rPr>
              <a:t>Laxmish Hegde</a:t>
            </a:r>
            <a:br>
              <a:rPr lang="en-US" sz="2000" dirty="0" smtClean="0">
                <a:sym typeface="Wingdings" panose="05000000000000000000" pitchFamily="2" charset="2"/>
              </a:rPr>
            </a:br>
            <a:r>
              <a:rPr lang="en-US" sz="2000" dirty="0">
                <a:sym typeface="Wingdings" panose="05000000000000000000" pitchFamily="2" charset="2"/>
              </a:rPr>
              <a:t>	</a:t>
            </a:r>
            <a:r>
              <a:rPr lang="en-US" sz="2000" dirty="0" smtClean="0">
                <a:sym typeface="Wingdings" panose="05000000000000000000" pitchFamily="2" charset="2"/>
              </a:rPr>
              <a:t>			</a:t>
            </a:r>
            <a:r>
              <a:rPr lang="en-US" sz="1600" dirty="0" smtClean="0">
                <a:sym typeface="Wingdings" panose="05000000000000000000" pitchFamily="2" charset="2"/>
              </a:rPr>
              <a:t>10618850</a:t>
            </a:r>
            <a:r>
              <a:rPr lang="en-US" dirty="0" smtClean="0">
                <a:sym typeface="Wingdings" panose="05000000000000000000" pitchFamily="2" charset="2"/>
              </a:rPr>
              <a:t/>
            </a:r>
            <a:br>
              <a:rPr lang="en-US" dirty="0" smtClean="0">
                <a:sym typeface="Wingdings" panose="05000000000000000000" pitchFamily="2" charset="2"/>
              </a:rPr>
            </a:br>
            <a:r>
              <a:rPr lang="en-US" dirty="0">
                <a:sym typeface="Wingdings" panose="05000000000000000000" pitchFamily="2" charset="2"/>
              </a:rPr>
              <a:t>	</a:t>
            </a:r>
            <a:r>
              <a:rPr lang="en-US" dirty="0" smtClean="0">
                <a:sym typeface="Wingdings" panose="05000000000000000000" pitchFamily="2" charset="2"/>
              </a:rPr>
              <a:t>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14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7520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L&amp;T Infotech">
  <a:themeElements>
    <a:clrScheme name="L&amp;T">
      <a:dk1>
        <a:srgbClr val="7C7C7C"/>
      </a:dk1>
      <a:lt1>
        <a:srgbClr val="FEFDFD"/>
      </a:lt1>
      <a:dk2>
        <a:srgbClr val="B2B2B2"/>
      </a:dk2>
      <a:lt2>
        <a:srgbClr val="FEFDFD"/>
      </a:lt2>
      <a:accent1>
        <a:srgbClr val="124079"/>
      </a:accent1>
      <a:accent2>
        <a:srgbClr val="7C7C7C"/>
      </a:accent2>
      <a:accent3>
        <a:srgbClr val="FCC320"/>
      </a:accent3>
      <a:accent4>
        <a:srgbClr val="20BDBE"/>
      </a:accent4>
      <a:accent5>
        <a:srgbClr val="706952"/>
      </a:accent5>
      <a:accent6>
        <a:srgbClr val="1AB26C"/>
      </a:accent6>
      <a:hlink>
        <a:srgbClr val="939598"/>
      </a:hlink>
      <a:folHlink>
        <a:srgbClr val="BBBDC0"/>
      </a:folHlink>
    </a:clrScheme>
    <a:fontScheme name="ICG Fonts">
      <a:majorFont>
        <a:latin typeface="Arial"/>
        <a:ea typeface="STKaiti"/>
        <a:cs typeface=""/>
      </a:majorFont>
      <a:minorFont>
        <a:latin typeface="Arial"/>
        <a:ea typeface="STKait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400" b="0" i="0" u="none" strike="noStrike" cap="none" normalizeH="0" baseline="0" dirty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+mj-ea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folHlink"/>
        </a:solidFill>
        <a:ln w="6350" cap="flat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ヒラギノ角ゴ Pro W3" pitchFamily="124" charset="-128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baseline="0" dirty="0">
            <a:ea typeface="+mj-ea"/>
          </a:defRPr>
        </a:defPPr>
      </a:lstStyle>
    </a:txDef>
  </a:objectDefaults>
  <a:extraClrSchemeLst>
    <a:extraClrScheme>
      <a:clrScheme name="ICG_Pres (A4) 1">
        <a:dk1>
          <a:srgbClr val="53565A"/>
        </a:dk1>
        <a:lt1>
          <a:srgbClr val="FFFFFF"/>
        </a:lt1>
        <a:dk2>
          <a:srgbClr val="97999B"/>
        </a:dk2>
        <a:lt2>
          <a:srgbClr val="53565A"/>
        </a:lt2>
        <a:accent1>
          <a:srgbClr val="002D72"/>
        </a:accent1>
        <a:accent2>
          <a:srgbClr val="99ABC7"/>
        </a:accent2>
        <a:accent3>
          <a:srgbClr val="FFFFFF"/>
        </a:accent3>
        <a:accent4>
          <a:srgbClr val="46484C"/>
        </a:accent4>
        <a:accent5>
          <a:srgbClr val="AAADBC"/>
        </a:accent5>
        <a:accent6>
          <a:srgbClr val="8A9BB4"/>
        </a:accent6>
        <a:hlink>
          <a:srgbClr val="00BDF2"/>
        </a:hlink>
        <a:folHlink>
          <a:srgbClr val="99E4F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Aqua">
      <a:srgbClr val="00B0B9"/>
    </a:custClr>
    <a:custClr name="Aqua Tint">
      <a:srgbClr val="99DFE3"/>
    </a:custClr>
    <a:custClr name="Goldenrod">
      <a:srgbClr val="C99700"/>
    </a:custClr>
    <a:custClr name="Goldenrod Tint">
      <a:srgbClr val="E9D599"/>
    </a:custClr>
    <a:custClr name="Forest">
      <a:srgbClr val="00843D"/>
    </a:custClr>
    <a:custClr name="Forest Tint">
      <a:srgbClr val="66B797"/>
    </a:custClr>
    <a:custClr name="Plum">
      <a:srgbClr val="890C58"/>
    </a:custClr>
    <a:custClr name="Plum Tint">
      <a:srgbClr val="B37A9F"/>
    </a:custClr>
    <a:custClr name="Olive">
      <a:srgbClr val="949300"/>
    </a:custClr>
    <a:custClr name="Olive Tint">
      <a:srgbClr val="D4D499"/>
    </a:custClr>
    <a:custClr name="Teal">
      <a:srgbClr val="007377"/>
    </a:custClr>
    <a:custClr name="Teal Tint">
      <a:srgbClr val="99C7C9"/>
    </a:custClr>
    <a:custClr name="Tangerine">
      <a:srgbClr val="ED8B00"/>
    </a:custClr>
    <a:custClr name="Tangerine Tint">
      <a:srgbClr val="F8D199"/>
    </a:custClr>
    <a:custClr name="Purple">
      <a:srgbClr val="6B3077"/>
    </a:custClr>
    <a:custClr name="Purple Tint">
      <a:srgbClr val="C4ACC9"/>
    </a:custClr>
    <a:custClr name="Green">
      <a:srgbClr val="84BD00"/>
    </a:custClr>
    <a:custClr name="Green Tint">
      <a:srgbClr val="CEE599"/>
    </a:custClr>
    <a:custClr name="White">
      <a:srgbClr val="FFFFFF"/>
    </a:custClr>
    <a:custClr name="White">
      <a:srgbClr val="FFFFFF"/>
    </a:custClr>
    <a:custClr name="Burnt Orange">
      <a:srgbClr val="CB6015"/>
    </a:custClr>
    <a:custClr name="Citi Cyan Tint (20%)">
      <a:srgbClr val="CCF2FC"/>
    </a:custClr>
    <a:custClr name="Citi Light Gray Tint(20%)">
      <a:srgbClr val="EAEBEB"/>
    </a:custClr>
  </a:custClr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F8E8959049E8428369959651C7B244" ma:contentTypeVersion="1" ma:contentTypeDescription="Create a new document." ma:contentTypeScope="" ma:versionID="a3dfc01f428c3fcbfdafd221a376b9de">
  <xsd:schema xmlns:xsd="http://www.w3.org/2001/XMLSchema" xmlns:p="http://schemas.microsoft.com/office/2006/metadata/properties" xmlns:ns2="71bf3f0a-df54-467d-89c2-87f8d534ba77" targetNamespace="http://schemas.microsoft.com/office/2006/metadata/properties" ma:root="true" ma:fieldsID="96a372070048e73f7666a0524ec77300" ns2:_="">
    <xsd:import namespace="71bf3f0a-df54-467d-89c2-87f8d534ba77"/>
    <xsd:element name="properties">
      <xsd:complexType>
        <xsd:sequence>
          <xsd:element name="documentManagement">
            <xsd:complexType>
              <xsd:all>
                <xsd:element ref="ns2:Comments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71bf3f0a-df54-467d-89c2-87f8d534ba77" elementFormDefault="qualified">
    <xsd:import namespace="http://schemas.microsoft.com/office/2006/documentManagement/types"/>
    <xsd:element name="Comments" ma:index="10" nillable="true" ma:displayName="Comments" ma:internalName="Comments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>
    <Comments xmlns="71bf3f0a-df54-467d-89c2-87f8d534ba77" xsi:nil="true"/>
  </documentManagement>
</p:properties>
</file>

<file path=customXml/itemProps1.xml><?xml version="1.0" encoding="utf-8"?>
<ds:datastoreItem xmlns:ds="http://schemas.openxmlformats.org/officeDocument/2006/customXml" ds:itemID="{8ABB6DC8-0142-4676-96FE-F1693BA950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674307-C299-473D-A73D-C7DBA1A7BA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bf3f0a-df54-467d-89c2-87f8d534ba77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24559248-63FA-4C6E-A37D-96FF4426E5C5}">
  <ds:schemaRefs>
    <ds:schemaRef ds:uri="http://schemas.microsoft.com/office/2006/documentManagement/types"/>
    <ds:schemaRef ds:uri="http://schemas.microsoft.com/office/2006/metadata/properties"/>
    <ds:schemaRef ds:uri="http://purl.org/dc/elements/1.1/"/>
    <ds:schemaRef ds:uri="http://www.w3.org/XML/1998/namespace"/>
    <ds:schemaRef ds:uri="http://schemas.openxmlformats.org/package/2006/metadata/core-properties"/>
    <ds:schemaRef ds:uri="71bf3f0a-df54-467d-89c2-87f8d534ba77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23828</TotalTime>
  <Words>278</Words>
  <Application>Microsoft Office PowerPoint</Application>
  <PresentationFormat>On-screen Show (16:9)</PresentationFormat>
  <Paragraphs>40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18" baseType="lpstr">
      <vt:lpstr>Arial</vt:lpstr>
      <vt:lpstr>Calibri Light</vt:lpstr>
      <vt:lpstr>Geneva</vt:lpstr>
      <vt:lpstr>STKaiti</vt:lpstr>
      <vt:lpstr>Symbol</vt:lpstr>
      <vt:lpstr>Wingdings</vt:lpstr>
      <vt:lpstr>ヒラギノ角ゴ Pro W3</vt:lpstr>
      <vt:lpstr>L&amp;T Infotech</vt:lpstr>
      <vt:lpstr>Custom Design</vt:lpstr>
      <vt:lpstr>PoC: Motion Detection &amp; Real-time Monitor- IoT</vt:lpstr>
      <vt:lpstr>Requirement/Use case Scenario :</vt:lpstr>
      <vt:lpstr>Software &amp; Hardware requirements:</vt:lpstr>
      <vt:lpstr>Working:</vt:lpstr>
      <vt:lpstr>Working:</vt:lpstr>
      <vt:lpstr>Useful Links:</vt:lpstr>
      <vt:lpstr>Demo:</vt:lpstr>
      <vt:lpstr>Thank You         Laxmish Hegde     10618850      </vt:lpstr>
      <vt:lpstr>PowerPoint Presentation</vt:lpstr>
    </vt:vector>
  </TitlesOfParts>
  <Company>Citi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ICG_Pres(A4)</dc:title>
  <dc:creator>Rowsell, Karen [CCC-OT_OP]</dc:creator>
  <cp:lastModifiedBy>Laxmish Hegde</cp:lastModifiedBy>
  <cp:revision>1773</cp:revision>
  <cp:lastPrinted>2015-11-28T12:28:20Z</cp:lastPrinted>
  <dcterms:created xsi:type="dcterms:W3CDTF">2007-05-25T22:38:05Z</dcterms:created>
  <dcterms:modified xsi:type="dcterms:W3CDTF">2017-10-12T09:40:27Z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0x01010070F8E8959049E8428369959651C7B244</vt:lpwstr>
  </property>
  <property fmtid="{D5CDD505-2E9C-101B-9397-08002B2CF9AE}" pid="3" name="TOCOpt">
    <vt:lpwstr>1</vt:lpwstr>
  </property>
  <property fmtid="{D5CDD505-2E9C-101B-9397-08002B2CF9AE}" pid="4" name="PNSOpt">
    <vt:lpwstr>1</vt:lpwstr>
  </property>
  <property fmtid="{D5CDD505-2E9C-101B-9397-08002B2CF9AE}" pid="5" name="Pitchbook Compatible">
    <vt:lpwstr>Yes</vt:lpwstr>
  </property>
</Properties>
</file>